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7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34" clrIdx="0"/>
  <p:cmAuthor id="2" name="Microsoft Office User" initials="MOU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A0"/>
    <a:srgbClr val="303030"/>
    <a:srgbClr val="61C4D3"/>
    <a:srgbClr val="6698CB"/>
    <a:srgbClr val="6E2466"/>
    <a:srgbClr val="61C5D3"/>
    <a:srgbClr val="005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2"/>
    <p:restoredTop sz="81166"/>
  </p:normalViewPr>
  <p:slideViewPr>
    <p:cSldViewPr snapToGrid="0" snapToObjects="1">
      <p:cViewPr>
        <p:scale>
          <a:sx n="190" d="100"/>
          <a:sy n="190" d="100"/>
        </p:scale>
        <p:origin x="5232" y="-256"/>
      </p:cViewPr>
      <p:guideLst>
        <p:guide orient="horz" pos="3770"/>
        <p:guide pos="3863"/>
      </p:guideLst>
    </p:cSldViewPr>
  </p:slideViewPr>
  <p:outlineViewPr>
    <p:cViewPr>
      <p:scale>
        <a:sx n="33" d="100"/>
        <a:sy n="33" d="100"/>
      </p:scale>
      <p:origin x="0" y="-13112"/>
    </p:cViewPr>
  </p:outlineViewPr>
  <p:notesTextViewPr>
    <p:cViewPr>
      <p:scale>
        <a:sx n="70" d="100"/>
        <a:sy n="7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8/2/22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8/2/22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6403" y="2169047"/>
            <a:ext cx="2520000" cy="249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05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561657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588863-2E7B-784C-BD2D-8C3D0E7E1D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7438" y="0"/>
            <a:ext cx="6024562" cy="6317986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 Pictur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1137602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47B07ADD-2F17-5640-985B-72FA646913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7438" y="1592263"/>
            <a:ext cx="5616575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B41C95B-0CD0-B44F-9130-66CCD53B86B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67438" y="3969703"/>
            <a:ext cx="5616575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03672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1137602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3708401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20000"/>
              </a:lnSpc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55B7D9F-7313-2F46-8079-FEA6DAA0CF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75613" y="1592263"/>
            <a:ext cx="3708400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ECDCA30-A5C6-3549-9DAD-01819664F15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24681" y="3969703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0332EED6-F049-354D-90C1-2CDBDFEB153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59263" y="1592263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A46E76A3-B525-534D-9396-8E4D08F06F6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59263" y="3978015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3407050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s and 2 Pictur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8" y="2420938"/>
            <a:ext cx="5616575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C779F7E-9707-2542-A19F-DD09A53038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25" y="2416175"/>
            <a:ext cx="5616575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B0609-1753-094D-A27B-B1604B6E44F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80C24-4584-494A-B2E2-7C02911E02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9BEDBAA-E014-4E48-AA09-5D0DC18C0C7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31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3708401" cy="668337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75612" y="1604966"/>
            <a:ext cx="3713187" cy="655634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9" y="2420938"/>
            <a:ext cx="3708400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C779F7E-9707-2542-A19F-DD09A53038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75613" y="2416175"/>
            <a:ext cx="3713187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/>
            </a:lvl1pPr>
          </a:lstStyle>
          <a:p>
            <a:r>
              <a:rPr lang="en-US"/>
              <a:t>Drag and Drop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94478-3D3E-894B-9652-AD035750548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253846" y="1601227"/>
            <a:ext cx="3708401" cy="668337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F540559-B2D9-2E46-A3D6-32F0B01F69A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53848" y="2429902"/>
            <a:ext cx="3708400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D2BF-D955-984C-BC88-5F6A8BCB9E7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0286-4FA5-DB4D-961C-C9035150A22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3A103EE-A109-9549-821B-7193CDF3E1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35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 Pictures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94478-3D3E-894B-9652-AD035750548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126434" y="1601376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F540559-B2D9-2E46-A3D6-32F0B01F69A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116386" y="2732442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D2BF-D955-984C-BC88-5F6A8BCB9E7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0286-4FA5-DB4D-961C-C9035150A22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3A103EE-A109-9549-821B-7193CDF3E1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0E95B09-A858-4A4A-B159-8C5B917D41E5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0" y="5078524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2FF76D54-8841-EA4B-B514-DFCE90D05C8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823" y="1601376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ED6363A-4107-5A4F-9E1E-0E88F802ABE9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8218842" y="5078524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91039F33-9CD5-004A-9F94-52D16B2EB0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29665" y="1601376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3550207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2776" y="1592263"/>
            <a:ext cx="11376024" cy="2563906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94188"/>
            <a:ext cx="3708400" cy="19065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94188"/>
            <a:ext cx="3665537" cy="19065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94188"/>
            <a:ext cx="3703132" cy="19065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5685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 i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92263"/>
            <a:ext cx="12192000" cy="2945870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94188"/>
            <a:ext cx="3708400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94188"/>
            <a:ext cx="3665537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94188"/>
            <a:ext cx="3703132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83906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7" y="1709738"/>
            <a:ext cx="11376025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4589463"/>
            <a:ext cx="1137602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FEBF6-CE90-CC4E-8695-4D9E4AF1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BCDCA-F2B2-9249-AB85-06169E64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B4A1B0-EF49-4F43-ACA9-49641973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23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1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B3E2A-0B0F-434E-B8B5-23D05F72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ECA80-B569-3D47-B163-138B2BA8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8CA65-7C13-A442-AF74-D3BBDBCB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C18BCF-1026-3541-8435-A6A493D987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012" y="6394174"/>
            <a:ext cx="395212" cy="39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425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3763-5414-8544-AF6D-F8D5C9B1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8A5D0-906E-0046-B0F3-96283308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B140E-F283-BD43-9D8C-905BDA42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059AC4-96B9-704B-82C7-32D5BEFF3254}"/>
              </a:ext>
            </a:extLst>
          </p:cNvPr>
          <p:cNvSpPr txBox="1"/>
          <p:nvPr userDrawn="1"/>
        </p:nvSpPr>
        <p:spPr>
          <a:xfrm>
            <a:off x="407988" y="6196406"/>
            <a:ext cx="1137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fr-CH" dirty="0" err="1"/>
              <a:t>home.cern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FB6B8F-D55B-5A41-9E0F-093D943344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39938" y="2512611"/>
            <a:ext cx="1741337" cy="174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73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F2F5-4F31-624F-B4E5-3FDF2E952320}" type="datetime1">
              <a:rPr lang="fr-CH" smtClean="0"/>
              <a:t>02.08.22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96000" y="6316306"/>
            <a:ext cx="3608877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290299" y="6316305"/>
            <a:ext cx="205699" cy="365125"/>
          </a:xfrm>
        </p:spPr>
        <p:txBody>
          <a:bodyPr/>
          <a:lstStyle/>
          <a:p>
            <a:fld id="{490AA3F6-1618-3548-975A-DD1A2939A246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986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1 horizonta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86B4-1322-F74D-BA39-B1619390F55E}" type="datetime1">
              <a:rPr lang="fr-CH" smtClean="0"/>
              <a:t>02.08.22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A3F6-1618-3548-975A-DD1A2939A246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96000" y="465591"/>
            <a:ext cx="10800000" cy="111684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2" name="Espace réservé pour une image  8"/>
          <p:cNvSpPr>
            <a:spLocks noGrp="1"/>
          </p:cNvSpPr>
          <p:nvPr>
            <p:ph type="pic" sz="quarter" idx="13"/>
          </p:nvPr>
        </p:nvSpPr>
        <p:spPr>
          <a:xfrm>
            <a:off x="695999" y="2690036"/>
            <a:ext cx="10799999" cy="2494871"/>
          </a:xfrm>
          <a:pattFill prst="smCheck">
            <a:fgClr>
              <a:schemeClr val="bg2"/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 dirty="0"/>
              <a:t>Faire glisser l'image vers l'espace réservé ou cliquer sur l'icône pour l'ajouter</a:t>
            </a:r>
          </a:p>
        </p:txBody>
      </p:sp>
    </p:spTree>
    <p:extLst>
      <p:ext uri="{BB962C8B-B14F-4D97-AF65-F5344CB8AC3E}">
        <p14:creationId xmlns:p14="http://schemas.microsoft.com/office/powerpoint/2010/main" val="129044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6130" y="710117"/>
            <a:ext cx="1990424" cy="197042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700252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CBAAC3B-64E8-6A4D-B184-3057E6D0D0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8" y="1439863"/>
            <a:ext cx="11376025" cy="4760912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91332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0B53359-C582-6844-9EA4-4D6212D597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351588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075613" y="1592263"/>
            <a:ext cx="3708400" cy="4608512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bg1"/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bg1"/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613" y="373593"/>
            <a:ext cx="3708400" cy="10657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AF3C9-D784-6946-89F2-5993CCDAAF6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A3189-CBF0-9340-9C1D-42AA3E21A8C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DD477-EAF2-F841-B7BB-852598C9EA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0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2264"/>
            <a:ext cx="5616575" cy="46085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92264"/>
            <a:ext cx="5611813" cy="4608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3A8A69A-7619-C44B-A930-6AC38A3F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B55D6E3-4871-704B-B795-99BD30EAB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EE4B464-E744-A34F-B223-6B554979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2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7" y="2427287"/>
            <a:ext cx="5616575" cy="3762376"/>
          </a:xfrm>
        </p:spPr>
        <p:txBody>
          <a:bodyPr/>
          <a:lstStyle>
            <a:lvl1pPr marL="324000" indent="-3240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27287"/>
            <a:ext cx="5611813" cy="3762376"/>
          </a:xfrm>
        </p:spPr>
        <p:txBody>
          <a:bodyPr/>
          <a:lstStyle>
            <a:lvl1pPr marL="324000" indent="-3240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B511762-E0C9-6C4A-9015-D9D3D4FF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2689900-D127-9840-8E06-B694B9FE1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Presenter | 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398DFD-572D-D549-8BBF-A86A1DFF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86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 userDrawn="1">
          <p15:clr>
            <a:srgbClr val="FBAE40"/>
          </p15:clr>
        </p15:guide>
        <p15:guide id="2" orient="horz" pos="152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68E270-2AED-0F45-A0C5-6F0942DF8A9F}"/>
              </a:ext>
            </a:extLst>
          </p:cNvPr>
          <p:cNvSpPr/>
          <p:nvPr userDrawn="1"/>
        </p:nvSpPr>
        <p:spPr>
          <a:xfrm>
            <a:off x="0" y="6315998"/>
            <a:ext cx="12192000" cy="542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5228" y="6350851"/>
            <a:ext cx="63116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23793A62-AA7E-5A4D-A43E-DF1B3593C4E5}" type="datetime1">
              <a:rPr lang="en-US" smtClean="0"/>
              <a:t>8/2/22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356350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262" y="6356350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Presenter | 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346822-6F29-4340-B76E-0E6C21BA22D8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60" y="6397057"/>
            <a:ext cx="406174" cy="40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62" r:id="rId3"/>
    <p:sldLayoutId id="2147483650" r:id="rId4"/>
    <p:sldLayoutId id="2147483665" r:id="rId5"/>
    <p:sldLayoutId id="2147483668" r:id="rId6"/>
    <p:sldLayoutId id="2147483672" r:id="rId7"/>
    <p:sldLayoutId id="2147483652" r:id="rId8"/>
    <p:sldLayoutId id="2147483653" r:id="rId9"/>
    <p:sldLayoutId id="2147483661" r:id="rId10"/>
    <p:sldLayoutId id="2147483666" r:id="rId11"/>
    <p:sldLayoutId id="2147483667" r:id="rId12"/>
    <p:sldLayoutId id="2147483658" r:id="rId13"/>
    <p:sldLayoutId id="2147483659" r:id="rId14"/>
    <p:sldLayoutId id="2147483673" r:id="rId15"/>
    <p:sldLayoutId id="2147483660" r:id="rId16"/>
    <p:sldLayoutId id="2147483671" r:id="rId17"/>
    <p:sldLayoutId id="2147483651" r:id="rId18"/>
    <p:sldLayoutId id="2147483654" r:id="rId19"/>
    <p:sldLayoutId id="2147483669" r:id="rId20"/>
    <p:sldLayoutId id="2147483655" r:id="rId21"/>
    <p:sldLayoutId id="2147483674" r:id="rId22"/>
    <p:sldLayoutId id="2147483675" r:id="rId2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  <p15:guide id="19" pos="3940" userDrawn="1">
          <p15:clr>
            <a:srgbClr val="F26B43"/>
          </p15:clr>
        </p15:guide>
        <p15:guide id="20" pos="1481" userDrawn="1">
          <p15:clr>
            <a:srgbClr val="F26B43"/>
          </p15:clr>
        </p15:guide>
        <p15:guide id="21" pos="1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0AD64BE-B24B-F2B0-44FA-3D42F93C4C26}"/>
              </a:ext>
            </a:extLst>
          </p:cNvPr>
          <p:cNvSpPr/>
          <p:nvPr/>
        </p:nvSpPr>
        <p:spPr>
          <a:xfrm>
            <a:off x="1674159" y="779926"/>
            <a:ext cx="10260105" cy="20868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5ABF001-9EF3-BB41-A6B3-E62C1E0E5B89}"/>
              </a:ext>
            </a:extLst>
          </p:cNvPr>
          <p:cNvSpPr/>
          <p:nvPr/>
        </p:nvSpPr>
        <p:spPr>
          <a:xfrm>
            <a:off x="5664745" y="919001"/>
            <a:ext cx="2360675" cy="711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cs typeface="Levenim MT" panose="02010502060101010101" pitchFamily="2" charset="-79"/>
              </a:rPr>
              <a:t>Director General</a:t>
            </a:r>
          </a:p>
          <a:p>
            <a:pPr algn="ctr"/>
            <a:r>
              <a:rPr lang="en-GB" sz="1200" i="1" dirty="0">
                <a:cs typeface="Levenim MT" panose="02010502060101010101" pitchFamily="2" charset="-79"/>
              </a:rPr>
              <a:t>Fabiola </a:t>
            </a:r>
            <a:r>
              <a:rPr lang="en-GB" sz="1200" i="1" dirty="0" err="1">
                <a:cs typeface="Levenim MT" panose="02010502060101010101" pitchFamily="2" charset="-79"/>
              </a:rPr>
              <a:t>Gianotti</a:t>
            </a:r>
            <a:endParaRPr lang="en-GB" sz="1200" i="1" dirty="0">
              <a:cs typeface="Levenim MT" panose="02010502060101010101" pitchFamily="2" charset="-79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FF32790-AB22-8C49-B48A-73D65FABA335}"/>
              </a:ext>
            </a:extLst>
          </p:cNvPr>
          <p:cNvSpPr/>
          <p:nvPr/>
        </p:nvSpPr>
        <p:spPr>
          <a:xfrm>
            <a:off x="1944738" y="2017915"/>
            <a:ext cx="2265103" cy="711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cs typeface="Levenim MT" panose="02010502060101010101" pitchFamily="2" charset="-79"/>
              </a:rPr>
              <a:t>Accelerators &amp; Technology (AT)</a:t>
            </a:r>
          </a:p>
          <a:p>
            <a:pPr algn="ctr"/>
            <a:r>
              <a:rPr lang="en-GB" sz="1100" i="1" dirty="0">
                <a:cs typeface="Levenim MT" panose="02010502060101010101" pitchFamily="2" charset="-79"/>
              </a:rPr>
              <a:t>Mike Lamont</a:t>
            </a:r>
            <a:endParaRPr lang="en-GB" sz="1200" i="1" dirty="0">
              <a:cs typeface="Levenim MT" panose="02010502060101010101" pitchFamily="2" charset="-79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EC15E70-B0DA-1D44-98D9-12D545479C5A}"/>
              </a:ext>
            </a:extLst>
          </p:cNvPr>
          <p:cNvSpPr/>
          <p:nvPr/>
        </p:nvSpPr>
        <p:spPr>
          <a:xfrm>
            <a:off x="4467714" y="2016460"/>
            <a:ext cx="2265103" cy="711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cs typeface="Levenim MT" panose="02010502060101010101" pitchFamily="2" charset="-79"/>
              </a:rPr>
              <a:t>Finance &amp; Human Resources (FHR)</a:t>
            </a:r>
          </a:p>
          <a:p>
            <a:pPr algn="ctr"/>
            <a:r>
              <a:rPr lang="en-GB" sz="1100" i="1" dirty="0">
                <a:cs typeface="Levenim MT" panose="02010502060101010101" pitchFamily="2" charset="-79"/>
              </a:rPr>
              <a:t>Raphaël Bello</a:t>
            </a:r>
            <a:endParaRPr lang="en-GB" sz="1200" i="1" dirty="0">
              <a:cs typeface="Levenim MT" panose="02010502060101010101" pitchFamily="2" charset="-79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F8892F6-552E-D344-9CFF-0A0DB23D3A8E}"/>
              </a:ext>
            </a:extLst>
          </p:cNvPr>
          <p:cNvSpPr/>
          <p:nvPr/>
        </p:nvSpPr>
        <p:spPr>
          <a:xfrm>
            <a:off x="6991596" y="2017915"/>
            <a:ext cx="2265103" cy="711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cs typeface="Levenim MT" panose="02010502060101010101" pitchFamily="2" charset="-79"/>
              </a:rPr>
              <a:t>International </a:t>
            </a:r>
            <a:br>
              <a:rPr lang="en-GB" sz="1400" dirty="0">
                <a:cs typeface="Levenim MT" panose="02010502060101010101" pitchFamily="2" charset="-79"/>
              </a:rPr>
            </a:br>
            <a:r>
              <a:rPr lang="en-GB" sz="1400" dirty="0">
                <a:cs typeface="Levenim MT" panose="02010502060101010101" pitchFamily="2" charset="-79"/>
              </a:rPr>
              <a:t>Relations (IR)</a:t>
            </a:r>
          </a:p>
          <a:p>
            <a:pPr algn="ctr"/>
            <a:r>
              <a:rPr lang="en-GB" sz="1100" i="1" dirty="0">
                <a:cs typeface="Levenim MT" panose="02010502060101010101" pitchFamily="2" charset="-79"/>
              </a:rPr>
              <a:t>Charlotte </a:t>
            </a:r>
            <a:r>
              <a:rPr lang="en-GB" sz="1100" i="1" dirty="0" err="1">
                <a:cs typeface="Levenim MT" panose="02010502060101010101" pitchFamily="2" charset="-79"/>
              </a:rPr>
              <a:t>Warakaulle</a:t>
            </a:r>
            <a:endParaRPr lang="en-GB" sz="1200" i="1" dirty="0">
              <a:cs typeface="Levenim MT" panose="02010502060101010101" pitchFamily="2" charset="-79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72ED2B3-DACC-284A-AA84-312675003784}"/>
              </a:ext>
            </a:extLst>
          </p:cNvPr>
          <p:cNvSpPr/>
          <p:nvPr/>
        </p:nvSpPr>
        <p:spPr>
          <a:xfrm>
            <a:off x="9514573" y="2016460"/>
            <a:ext cx="2265103" cy="7037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cs typeface="Levenim MT" panose="02010502060101010101" pitchFamily="2" charset="-79"/>
              </a:rPr>
              <a:t>Research &amp; </a:t>
            </a:r>
            <a:br>
              <a:rPr lang="en-GB" sz="1400" dirty="0">
                <a:cs typeface="Levenim MT" panose="02010502060101010101" pitchFamily="2" charset="-79"/>
              </a:rPr>
            </a:br>
            <a:r>
              <a:rPr lang="en-GB" sz="1400" dirty="0">
                <a:cs typeface="Levenim MT" panose="02010502060101010101" pitchFamily="2" charset="-79"/>
              </a:rPr>
              <a:t>Computing (RC)</a:t>
            </a:r>
          </a:p>
          <a:p>
            <a:pPr algn="ctr"/>
            <a:r>
              <a:rPr lang="en-GB" sz="1100" i="1" dirty="0">
                <a:cs typeface="Levenim MT" panose="02010502060101010101" pitchFamily="2" charset="-79"/>
              </a:rPr>
              <a:t>Joachim </a:t>
            </a:r>
            <a:r>
              <a:rPr lang="en-GB" sz="1100" i="1" dirty="0" err="1">
                <a:cs typeface="Levenim MT" panose="02010502060101010101" pitchFamily="2" charset="-79"/>
              </a:rPr>
              <a:t>Mnich</a:t>
            </a:r>
            <a:endParaRPr lang="en-GB" sz="1200" i="1" dirty="0">
              <a:cs typeface="Levenim MT" panose="02010502060101010101" pitchFamily="2" charset="-79"/>
            </a:endParaRP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374423A-3D39-E846-B7D1-BE051412A93C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 rot="16200000" flipH="1">
            <a:off x="8553293" y="-77372"/>
            <a:ext cx="385622" cy="3802042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56E64E0A-2073-7A4B-B00E-5F687376A458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 rot="16200000" flipH="1">
            <a:off x="7291077" y="1184843"/>
            <a:ext cx="387077" cy="1279065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41842477-0A5D-8F4A-875B-FC64DB63254A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5400000">
            <a:off x="4767649" y="-59520"/>
            <a:ext cx="387077" cy="3767793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865A1DCC-98BD-294E-BE36-C962AA010B04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5400000">
            <a:off x="6029864" y="1201241"/>
            <a:ext cx="385622" cy="1244817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8408E595-1B70-A347-A8DF-91475CDA952D}"/>
              </a:ext>
            </a:extLst>
          </p:cNvPr>
          <p:cNvSpPr/>
          <p:nvPr/>
        </p:nvSpPr>
        <p:spPr>
          <a:xfrm>
            <a:off x="9935645" y="5040849"/>
            <a:ext cx="1675915" cy="53968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cs typeface="Levenim MT" panose="02010502060101010101" pitchFamily="2" charset="-79"/>
              </a:rPr>
              <a:t>Scientific Information Service (SIS)</a:t>
            </a:r>
          </a:p>
        </p:txBody>
      </p: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988DBBDC-56B5-B540-8E81-065E521237C5}"/>
              </a:ext>
            </a:extLst>
          </p:cNvPr>
          <p:cNvCxnSpPr>
            <a:cxnSpLocks/>
            <a:stCxn id="9" idx="1"/>
            <a:endCxn id="86" idx="1"/>
          </p:cNvCxnSpPr>
          <p:nvPr/>
        </p:nvCxnSpPr>
        <p:spPr>
          <a:xfrm rot="10800000" flipH="1" flipV="1">
            <a:off x="9514573" y="2368358"/>
            <a:ext cx="421072" cy="2942332"/>
          </a:xfrm>
          <a:prstGeom prst="bentConnector3">
            <a:avLst>
              <a:gd name="adj1" fmla="val -25548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9D2DE41F-64DA-2743-B891-222ECCC05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01" y="203556"/>
            <a:ext cx="11376024" cy="1065742"/>
          </a:xfrm>
        </p:spPr>
        <p:txBody>
          <a:bodyPr/>
          <a:lstStyle/>
          <a:p>
            <a:r>
              <a:rPr lang="de-CH" dirty="0"/>
              <a:t>CERN Organizational Chart 2022</a:t>
            </a:r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1FE1F5-8467-9602-9339-8C37C5FFE9E8}"/>
              </a:ext>
            </a:extLst>
          </p:cNvPr>
          <p:cNvSpPr txBox="1"/>
          <p:nvPr/>
        </p:nvSpPr>
        <p:spPr>
          <a:xfrm>
            <a:off x="1795181" y="76759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b="1" dirty="0"/>
              <a:t>CERN Directorate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B0F75E7-9715-5BD3-08F6-D94625142A98}"/>
              </a:ext>
            </a:extLst>
          </p:cNvPr>
          <p:cNvSpPr txBox="1"/>
          <p:nvPr/>
        </p:nvSpPr>
        <p:spPr>
          <a:xfrm>
            <a:off x="215852" y="2214424"/>
            <a:ext cx="15055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dirty="0"/>
              <a:t>Sectors</a:t>
            </a:r>
          </a:p>
          <a:p>
            <a:endParaRPr lang="en-CH" sz="1400" dirty="0"/>
          </a:p>
          <a:p>
            <a:endParaRPr lang="en-CH" sz="1400" dirty="0"/>
          </a:p>
          <a:p>
            <a:endParaRPr lang="en-CH" sz="1400" dirty="0"/>
          </a:p>
          <a:p>
            <a:r>
              <a:rPr lang="en-CH" dirty="0"/>
              <a:t>Departments</a:t>
            </a:r>
          </a:p>
          <a:p>
            <a:r>
              <a:rPr lang="en-CH" dirty="0"/>
              <a:t>(and Units)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D7E04BE8-5F1C-FD8A-3CAD-57DF10E9A17E}"/>
              </a:ext>
            </a:extLst>
          </p:cNvPr>
          <p:cNvSpPr/>
          <p:nvPr/>
        </p:nvSpPr>
        <p:spPr>
          <a:xfrm>
            <a:off x="9774254" y="2958351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Experimental </a:t>
            </a:r>
            <a:br>
              <a:rPr lang="en-GB" sz="1200" dirty="0">
                <a:cs typeface="Levenim MT" panose="02010502060101010101" pitchFamily="2" charset="-79"/>
              </a:rPr>
            </a:br>
            <a:r>
              <a:rPr lang="en-GB" sz="1200" dirty="0">
                <a:cs typeface="Levenim MT" panose="02010502060101010101" pitchFamily="2" charset="-79"/>
              </a:rPr>
              <a:t>Physics (EP)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Manfred </a:t>
            </a:r>
            <a:r>
              <a:rPr lang="en-GB" sz="1000" i="1" dirty="0" err="1">
                <a:cs typeface="Levenim MT" panose="02010502060101010101" pitchFamily="2" charset="-79"/>
              </a:rPr>
              <a:t>Krammer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A6DD97DC-3F40-A161-78E9-14CFF92CFEBF}"/>
              </a:ext>
            </a:extLst>
          </p:cNvPr>
          <p:cNvSpPr/>
          <p:nvPr/>
        </p:nvSpPr>
        <p:spPr>
          <a:xfrm>
            <a:off x="9767531" y="3634656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Information </a:t>
            </a:r>
            <a:br>
              <a:rPr lang="en-GB" sz="1200" dirty="0">
                <a:cs typeface="Levenim MT" panose="02010502060101010101" pitchFamily="2" charset="-79"/>
              </a:rPr>
            </a:br>
            <a:r>
              <a:rPr lang="en-GB" sz="1200" dirty="0">
                <a:cs typeface="Levenim MT" panose="02010502060101010101" pitchFamily="2" charset="-79"/>
              </a:rPr>
              <a:t>Technology (IT)</a:t>
            </a:r>
          </a:p>
          <a:p>
            <a:pPr algn="ctr"/>
            <a:r>
              <a:rPr lang="en-GB" sz="1000" i="1" dirty="0" err="1">
                <a:cs typeface="Levenim MT" panose="02010502060101010101" pitchFamily="2" charset="-79"/>
              </a:rPr>
              <a:t>Enrica</a:t>
            </a:r>
            <a:r>
              <a:rPr lang="en-GB" sz="1000" i="1" dirty="0">
                <a:cs typeface="Levenim MT" panose="02010502060101010101" pitchFamily="2" charset="-79"/>
              </a:rPr>
              <a:t> </a:t>
            </a:r>
            <a:r>
              <a:rPr lang="en-GB" sz="1000" i="1" dirty="0" err="1">
                <a:cs typeface="Levenim MT" panose="02010502060101010101" pitchFamily="2" charset="-79"/>
              </a:rPr>
              <a:t>Porcari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8867B66B-8891-C956-30D6-501883BED9DE}"/>
              </a:ext>
            </a:extLst>
          </p:cNvPr>
          <p:cNvSpPr/>
          <p:nvPr/>
        </p:nvSpPr>
        <p:spPr>
          <a:xfrm>
            <a:off x="9774254" y="4315425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Theoretical </a:t>
            </a:r>
            <a:br>
              <a:rPr lang="en-GB" sz="1200" dirty="0">
                <a:cs typeface="Levenim MT" panose="02010502060101010101" pitchFamily="2" charset="-79"/>
              </a:rPr>
            </a:br>
            <a:r>
              <a:rPr lang="en-GB" sz="1200" dirty="0">
                <a:cs typeface="Levenim MT" panose="02010502060101010101" pitchFamily="2" charset="-79"/>
              </a:rPr>
              <a:t>Physics (TH)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Gian Giudice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00BF2B6-9A95-061B-3BB0-3DD9BA2E20D9}"/>
              </a:ext>
            </a:extLst>
          </p:cNvPr>
          <p:cNvSpPr/>
          <p:nvPr/>
        </p:nvSpPr>
        <p:spPr>
          <a:xfrm>
            <a:off x="9942368" y="5672499"/>
            <a:ext cx="1675915" cy="53968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cs typeface="Levenim MT" panose="02010502060101010101" pitchFamily="2" charset="-79"/>
              </a:rPr>
              <a:t>Projects (PRJ)</a:t>
            </a:r>
          </a:p>
        </p:txBody>
      </p: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6CA319A5-CA15-C77C-0C9C-9F858C57FA7F}"/>
              </a:ext>
            </a:extLst>
          </p:cNvPr>
          <p:cNvCxnSpPr>
            <a:cxnSpLocks/>
            <a:stCxn id="9" idx="1"/>
            <a:endCxn id="73" idx="1"/>
          </p:cNvCxnSpPr>
          <p:nvPr/>
        </p:nvCxnSpPr>
        <p:spPr>
          <a:xfrm rot="10800000" flipH="1" flipV="1">
            <a:off x="9514572" y="2368358"/>
            <a:ext cx="427795" cy="3573982"/>
          </a:xfrm>
          <a:prstGeom prst="bentConnector3">
            <a:avLst>
              <a:gd name="adj1" fmla="val -25147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019C4DC6-FBF6-B253-B3B8-A557C07EB749}"/>
              </a:ext>
            </a:extLst>
          </p:cNvPr>
          <p:cNvCxnSpPr>
            <a:cxnSpLocks/>
            <a:stCxn id="9" idx="1"/>
            <a:endCxn id="71" idx="1"/>
          </p:cNvCxnSpPr>
          <p:nvPr/>
        </p:nvCxnSpPr>
        <p:spPr>
          <a:xfrm rot="10800000" flipH="1" flipV="1">
            <a:off x="9514572" y="2368358"/>
            <a:ext cx="259681" cy="2241068"/>
          </a:xfrm>
          <a:prstGeom prst="bentConnector3">
            <a:avLst>
              <a:gd name="adj1" fmla="val -41426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7B8724E4-A5B7-96E1-76BD-4F88CEBE03BC}"/>
              </a:ext>
            </a:extLst>
          </p:cNvPr>
          <p:cNvCxnSpPr>
            <a:cxnSpLocks/>
            <a:stCxn id="9" idx="1"/>
            <a:endCxn id="61" idx="1"/>
          </p:cNvCxnSpPr>
          <p:nvPr/>
        </p:nvCxnSpPr>
        <p:spPr>
          <a:xfrm rot="10800000" flipH="1" flipV="1">
            <a:off x="9514573" y="2368357"/>
            <a:ext cx="252958" cy="1560299"/>
          </a:xfrm>
          <a:prstGeom prst="bentConnector3">
            <a:avLst>
              <a:gd name="adj1" fmla="val -42528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59476F9E-6FAC-C292-2E95-775BC7C6A995}"/>
              </a:ext>
            </a:extLst>
          </p:cNvPr>
          <p:cNvCxnSpPr>
            <a:cxnSpLocks/>
            <a:stCxn id="9" idx="1"/>
            <a:endCxn id="60" idx="1"/>
          </p:cNvCxnSpPr>
          <p:nvPr/>
        </p:nvCxnSpPr>
        <p:spPr>
          <a:xfrm rot="10800000" flipH="1" flipV="1">
            <a:off x="9514572" y="2368358"/>
            <a:ext cx="259681" cy="883994"/>
          </a:xfrm>
          <a:prstGeom prst="bentConnector3">
            <a:avLst>
              <a:gd name="adj1" fmla="val -41426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3A1E15BE-610F-04BD-107F-3F717F6A5422}"/>
              </a:ext>
            </a:extLst>
          </p:cNvPr>
          <p:cNvSpPr/>
          <p:nvPr/>
        </p:nvSpPr>
        <p:spPr>
          <a:xfrm>
            <a:off x="4720672" y="3005192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Finance &amp; Administrative Processes (FAP)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Florian </a:t>
            </a:r>
            <a:r>
              <a:rPr lang="en-GB" sz="1000" i="1" dirty="0" err="1">
                <a:cs typeface="Levenim MT" panose="02010502060101010101" pitchFamily="2" charset="-79"/>
              </a:rPr>
              <a:t>Sonnemann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F4B4F2C2-4C40-6633-5225-2BFCD5B9EC6C}"/>
              </a:ext>
            </a:extLst>
          </p:cNvPr>
          <p:cNvSpPr/>
          <p:nvPr/>
        </p:nvSpPr>
        <p:spPr>
          <a:xfrm>
            <a:off x="4713949" y="3681497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Human Resources (HR)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James Purvis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04F90590-F8DE-277C-0B31-494392A36E34}"/>
              </a:ext>
            </a:extLst>
          </p:cNvPr>
          <p:cNvSpPr/>
          <p:nvPr/>
        </p:nvSpPr>
        <p:spPr>
          <a:xfrm>
            <a:off x="4720672" y="4362266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Industry, Procurement &amp; Knowledge Transfer (IPT)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Christopher Hartley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7F8AAEBA-5AC9-AFA6-D3DE-078A0E4195FF}"/>
              </a:ext>
            </a:extLst>
          </p:cNvPr>
          <p:cNvSpPr/>
          <p:nvPr/>
        </p:nvSpPr>
        <p:spPr>
          <a:xfrm>
            <a:off x="4720672" y="5038571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Site &amp; Civil </a:t>
            </a:r>
            <a:br>
              <a:rPr lang="en-GB" sz="1200" dirty="0">
                <a:cs typeface="Levenim MT" panose="02010502060101010101" pitchFamily="2" charset="-79"/>
              </a:rPr>
            </a:br>
            <a:r>
              <a:rPr lang="en-GB" sz="1200" dirty="0">
                <a:cs typeface="Levenim MT" panose="02010502060101010101" pitchFamily="2" charset="-79"/>
              </a:rPr>
              <a:t>Engineering (SCE)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Mar </a:t>
            </a:r>
            <a:r>
              <a:rPr lang="en-GB" sz="1000" i="1" dirty="0" err="1">
                <a:cs typeface="Levenim MT" panose="02010502060101010101" pitchFamily="2" charset="-79"/>
              </a:rPr>
              <a:t>Capeans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C7EB44E8-23FD-764F-0B0B-8B8F9CB51C59}"/>
              </a:ext>
            </a:extLst>
          </p:cNvPr>
          <p:cNvCxnSpPr>
            <a:cxnSpLocks/>
            <a:stCxn id="7" idx="1"/>
            <a:endCxn id="93" idx="1"/>
          </p:cNvCxnSpPr>
          <p:nvPr/>
        </p:nvCxnSpPr>
        <p:spPr>
          <a:xfrm rot="10800000" flipH="1" flipV="1">
            <a:off x="4467714" y="2372377"/>
            <a:ext cx="252958" cy="926815"/>
          </a:xfrm>
          <a:prstGeom prst="bentConnector3">
            <a:avLst>
              <a:gd name="adj1" fmla="val -53159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F8A7E76F-C05E-6523-AB3C-4106A3577DCA}"/>
              </a:ext>
            </a:extLst>
          </p:cNvPr>
          <p:cNvCxnSpPr>
            <a:cxnSpLocks/>
            <a:stCxn id="7" idx="1"/>
            <a:endCxn id="94" idx="1"/>
          </p:cNvCxnSpPr>
          <p:nvPr/>
        </p:nvCxnSpPr>
        <p:spPr>
          <a:xfrm rot="10800000" flipH="1" flipV="1">
            <a:off x="4467713" y="2372378"/>
            <a:ext cx="246235" cy="1603120"/>
          </a:xfrm>
          <a:prstGeom prst="bentConnector3">
            <a:avLst>
              <a:gd name="adj1" fmla="val -5461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724F6A45-0416-0CF7-C0B6-182CE335341C}"/>
              </a:ext>
            </a:extLst>
          </p:cNvPr>
          <p:cNvCxnSpPr>
            <a:cxnSpLocks/>
            <a:stCxn id="7" idx="1"/>
            <a:endCxn id="95" idx="1"/>
          </p:cNvCxnSpPr>
          <p:nvPr/>
        </p:nvCxnSpPr>
        <p:spPr>
          <a:xfrm rot="10800000" flipH="1" flipV="1">
            <a:off x="4467714" y="2372377"/>
            <a:ext cx="252958" cy="2283889"/>
          </a:xfrm>
          <a:prstGeom prst="bentConnector3">
            <a:avLst>
              <a:gd name="adj1" fmla="val -53159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>
            <a:extLst>
              <a:ext uri="{FF2B5EF4-FFF2-40B4-BE49-F238E27FC236}">
                <a16:creationId xmlns:a16="http://schemas.microsoft.com/office/drawing/2014/main" id="{1C8591BA-5A62-CBC8-AA1F-E0554214A294}"/>
              </a:ext>
            </a:extLst>
          </p:cNvPr>
          <p:cNvCxnSpPr>
            <a:cxnSpLocks/>
            <a:stCxn id="7" idx="1"/>
            <a:endCxn id="96" idx="1"/>
          </p:cNvCxnSpPr>
          <p:nvPr/>
        </p:nvCxnSpPr>
        <p:spPr>
          <a:xfrm rot="10800000" flipH="1" flipV="1">
            <a:off x="4467714" y="2372378"/>
            <a:ext cx="252958" cy="2960194"/>
          </a:xfrm>
          <a:prstGeom prst="bentConnector3">
            <a:avLst>
              <a:gd name="adj1" fmla="val -53159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EB8948BA-42BB-533D-65A7-6B8A2B777A41}"/>
              </a:ext>
            </a:extLst>
          </p:cNvPr>
          <p:cNvSpPr/>
          <p:nvPr/>
        </p:nvSpPr>
        <p:spPr>
          <a:xfrm>
            <a:off x="2197243" y="3014578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Accelerator Systems (SY)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Brennan Goddard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116" name="Rounded Rectangle 115">
            <a:extLst>
              <a:ext uri="{FF2B5EF4-FFF2-40B4-BE49-F238E27FC236}">
                <a16:creationId xmlns:a16="http://schemas.microsoft.com/office/drawing/2014/main" id="{E5D62EBF-7CF2-E2C9-BAE6-0B17D5F9B64F}"/>
              </a:ext>
            </a:extLst>
          </p:cNvPr>
          <p:cNvSpPr/>
          <p:nvPr/>
        </p:nvSpPr>
        <p:spPr>
          <a:xfrm>
            <a:off x="2190520" y="3690883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Beams (BE)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Rhodri Jones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117" name="Rounded Rectangle 116">
            <a:extLst>
              <a:ext uri="{FF2B5EF4-FFF2-40B4-BE49-F238E27FC236}">
                <a16:creationId xmlns:a16="http://schemas.microsoft.com/office/drawing/2014/main" id="{F1FA43E1-1933-C22A-428E-8F6BE73BBFFB}"/>
              </a:ext>
            </a:extLst>
          </p:cNvPr>
          <p:cNvSpPr/>
          <p:nvPr/>
        </p:nvSpPr>
        <p:spPr>
          <a:xfrm>
            <a:off x="2197243" y="4371652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Engineering (EN)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Kary </a:t>
            </a:r>
            <a:r>
              <a:rPr lang="en-GB" sz="1000" i="1" dirty="0" err="1">
                <a:cs typeface="Levenim MT" panose="02010502060101010101" pitchFamily="2" charset="-79"/>
              </a:rPr>
              <a:t>Foraz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2A476F73-B6F4-9C8A-1DB8-B541DC4F193A}"/>
              </a:ext>
            </a:extLst>
          </p:cNvPr>
          <p:cNvSpPr/>
          <p:nvPr/>
        </p:nvSpPr>
        <p:spPr>
          <a:xfrm>
            <a:off x="2197243" y="5047957"/>
            <a:ext cx="2012145" cy="5880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cs typeface="Levenim MT" panose="02010502060101010101" pitchFamily="2" charset="-79"/>
              </a:rPr>
              <a:t>Technology (TE)</a:t>
            </a:r>
          </a:p>
          <a:p>
            <a:pPr algn="ctr"/>
            <a:r>
              <a:rPr lang="en-GB" sz="1000" i="1" dirty="0">
                <a:cs typeface="Levenim MT" panose="02010502060101010101" pitchFamily="2" charset="-79"/>
              </a:rPr>
              <a:t>José Miguel Jiménez</a:t>
            </a:r>
            <a:endParaRPr lang="en-GB" sz="1050" i="1" dirty="0">
              <a:cs typeface="Levenim MT" panose="02010502060101010101" pitchFamily="2" charset="-79"/>
            </a:endParaRPr>
          </a:p>
        </p:txBody>
      </p:sp>
      <p:cxnSp>
        <p:nvCxnSpPr>
          <p:cNvPr id="119" name="Elbow Connector 118">
            <a:extLst>
              <a:ext uri="{FF2B5EF4-FFF2-40B4-BE49-F238E27FC236}">
                <a16:creationId xmlns:a16="http://schemas.microsoft.com/office/drawing/2014/main" id="{82DC3194-9E5D-C1E0-109E-3B8011093A6A}"/>
              </a:ext>
            </a:extLst>
          </p:cNvPr>
          <p:cNvCxnSpPr>
            <a:cxnSpLocks/>
            <a:endCxn id="115" idx="1"/>
          </p:cNvCxnSpPr>
          <p:nvPr/>
        </p:nvCxnSpPr>
        <p:spPr>
          <a:xfrm rot="10800000" flipH="1" flipV="1">
            <a:off x="1944285" y="2381763"/>
            <a:ext cx="252958" cy="926815"/>
          </a:xfrm>
          <a:prstGeom prst="bentConnector3">
            <a:avLst>
              <a:gd name="adj1" fmla="val -53159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D415E202-15FC-E17D-8F3E-52B63FF69DCE}"/>
              </a:ext>
            </a:extLst>
          </p:cNvPr>
          <p:cNvCxnSpPr>
            <a:cxnSpLocks/>
            <a:endCxn id="116" idx="1"/>
          </p:cNvCxnSpPr>
          <p:nvPr/>
        </p:nvCxnSpPr>
        <p:spPr>
          <a:xfrm rot="10800000" flipH="1" flipV="1">
            <a:off x="1944284" y="2381764"/>
            <a:ext cx="246235" cy="1603120"/>
          </a:xfrm>
          <a:prstGeom prst="bentConnector3">
            <a:avLst>
              <a:gd name="adj1" fmla="val -5461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>
            <a:extLst>
              <a:ext uri="{FF2B5EF4-FFF2-40B4-BE49-F238E27FC236}">
                <a16:creationId xmlns:a16="http://schemas.microsoft.com/office/drawing/2014/main" id="{78CBAD42-0129-FEF7-88CC-A7B833710EEE}"/>
              </a:ext>
            </a:extLst>
          </p:cNvPr>
          <p:cNvCxnSpPr>
            <a:cxnSpLocks/>
            <a:endCxn id="117" idx="1"/>
          </p:cNvCxnSpPr>
          <p:nvPr/>
        </p:nvCxnSpPr>
        <p:spPr>
          <a:xfrm rot="10800000" flipH="1" flipV="1">
            <a:off x="1944285" y="2381763"/>
            <a:ext cx="252958" cy="2283889"/>
          </a:xfrm>
          <a:prstGeom prst="bentConnector3">
            <a:avLst>
              <a:gd name="adj1" fmla="val -53159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>
            <a:extLst>
              <a:ext uri="{FF2B5EF4-FFF2-40B4-BE49-F238E27FC236}">
                <a16:creationId xmlns:a16="http://schemas.microsoft.com/office/drawing/2014/main" id="{F951FB1B-B809-9099-4410-A5B085C11E6B}"/>
              </a:ext>
            </a:extLst>
          </p:cNvPr>
          <p:cNvCxnSpPr>
            <a:cxnSpLocks/>
            <a:endCxn id="118" idx="1"/>
          </p:cNvCxnSpPr>
          <p:nvPr/>
        </p:nvCxnSpPr>
        <p:spPr>
          <a:xfrm rot="10800000" flipH="1" flipV="1">
            <a:off x="1944285" y="2381764"/>
            <a:ext cx="252958" cy="2960194"/>
          </a:xfrm>
          <a:prstGeom prst="bentConnector3">
            <a:avLst>
              <a:gd name="adj1" fmla="val -53159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FD35AA7-6CE8-BC0F-16FC-39E5A7A54676}"/>
              </a:ext>
            </a:extLst>
          </p:cNvPr>
          <p:cNvSpPr/>
          <p:nvPr/>
        </p:nvSpPr>
        <p:spPr>
          <a:xfrm>
            <a:off x="8612841" y="645459"/>
            <a:ext cx="3415553" cy="1035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DB79A38-2719-9DAE-CECB-285D8851979C}"/>
              </a:ext>
            </a:extLst>
          </p:cNvPr>
          <p:cNvSpPr/>
          <p:nvPr/>
        </p:nvSpPr>
        <p:spPr>
          <a:xfrm>
            <a:off x="9725109" y="1004381"/>
            <a:ext cx="1675915" cy="53968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cs typeface="Levenim MT" panose="02010502060101010101" pitchFamily="2" charset="-79"/>
              </a:rPr>
              <a:t>Health, Safety &amp; Environment (HSE)</a:t>
            </a:r>
          </a:p>
        </p:txBody>
      </p:sp>
      <p:cxnSp>
        <p:nvCxnSpPr>
          <p:cNvPr id="124" name="Elbow Connector 123">
            <a:extLst>
              <a:ext uri="{FF2B5EF4-FFF2-40B4-BE49-F238E27FC236}">
                <a16:creationId xmlns:a16="http://schemas.microsoft.com/office/drawing/2014/main" id="{B6ABC872-50CE-9FA0-8173-4110EF2A138F}"/>
              </a:ext>
            </a:extLst>
          </p:cNvPr>
          <p:cNvCxnSpPr>
            <a:cxnSpLocks/>
            <a:stCxn id="5" idx="3"/>
            <a:endCxn id="123" idx="1"/>
          </p:cNvCxnSpPr>
          <p:nvPr/>
        </p:nvCxnSpPr>
        <p:spPr>
          <a:xfrm flipV="1">
            <a:off x="8025420" y="1274222"/>
            <a:ext cx="1699689" cy="698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31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 template colours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9175FA-95AF-4748-B55B-BA10A2ACB7A4}" vid="{E766DD8D-3356-3846-8F49-E86FB20DA7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7138</TotalTime>
  <Words>155</Words>
  <Application>Microsoft Macintosh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CERN Organizational Chart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Business with CERN Country@CERN</dc:title>
  <dc:creator>Microsoft Office User</dc:creator>
  <cp:lastModifiedBy>Alexander Kohls</cp:lastModifiedBy>
  <cp:revision>295</cp:revision>
  <cp:lastPrinted>2019-04-30T10:39:04Z</cp:lastPrinted>
  <dcterms:created xsi:type="dcterms:W3CDTF">2019-03-14T08:20:25Z</dcterms:created>
  <dcterms:modified xsi:type="dcterms:W3CDTF">2022-08-02T12:01:41Z</dcterms:modified>
</cp:coreProperties>
</file>